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7" r:id="rId1"/>
    <p:sldMasterId id="2147483668" r:id="rId2"/>
    <p:sldMasterId id="2147483682" r:id="rId3"/>
    <p:sldMasterId id="2147483662" r:id="rId4"/>
  </p:sldMasterIdLst>
  <p:notesMasterIdLst>
    <p:notesMasterId r:id="rId15"/>
  </p:notesMasterIdLst>
  <p:sldIdLst>
    <p:sldId id="257" r:id="rId5"/>
    <p:sldId id="340" r:id="rId6"/>
    <p:sldId id="650" r:id="rId7"/>
    <p:sldId id="400" r:id="rId8"/>
    <p:sldId id="401" r:id="rId9"/>
    <p:sldId id="406" r:id="rId10"/>
    <p:sldId id="407" r:id="rId11"/>
    <p:sldId id="404" r:id="rId12"/>
    <p:sldId id="402" r:id="rId13"/>
    <p:sldId id="405" r:id="rId14"/>
  </p:sldIdLst>
  <p:sldSz cx="9144000" cy="5143500" type="screen16x9"/>
  <p:notesSz cx="6810375" cy="9942513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21" autoAdjust="0"/>
    <p:restoredTop sz="94654" autoAdjust="0"/>
  </p:normalViewPr>
  <p:slideViewPr>
    <p:cSldViewPr snapToGrid="0" snapToObjects="1">
      <p:cViewPr varScale="1">
        <p:scale>
          <a:sx n="107" d="100"/>
          <a:sy n="107" d="100"/>
        </p:scale>
        <p:origin x="917" y="82"/>
      </p:cViewPr>
      <p:guideLst/>
    </p:cSldViewPr>
  </p:slideViewPr>
  <p:outlineViewPr>
    <p:cViewPr>
      <p:scale>
        <a:sx n="33" d="100"/>
        <a:sy n="33" d="100"/>
      </p:scale>
      <p:origin x="0" y="-632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57636" y="0"/>
            <a:ext cx="2951163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4F1B1C-6F0D-CE41-9B20-A1F1198CDD59}" type="datetimeFigureOut">
              <a:rPr lang="fi-FI" smtClean="0"/>
              <a:t>27.5.2021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5825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1038" y="4784835"/>
            <a:ext cx="5448300" cy="3914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1163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57636" y="9443662"/>
            <a:ext cx="2951163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6F67C8-5338-7144-8E13-33923A8C447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94648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6F67C8-5338-7144-8E13-33923A8C447A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6541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6F67C8-5338-7144-8E13-33923A8C447A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6341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 b="1" spc="-113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62FAF-8A75-024E-A7A9-6FB165645AA5}" type="datetime1">
              <a:rPr lang="fi-FI" smtClean="0"/>
              <a:t>27.5.2021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/ Kuva vasen li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3999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1902" y="612084"/>
            <a:ext cx="3200400" cy="20203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spc="-113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perustyylejä naps.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1902" y="2701528"/>
            <a:ext cx="3200400" cy="13158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639802" y="612084"/>
            <a:ext cx="3669870" cy="371189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/>
          <a:p>
            <a:r>
              <a:rPr lang="fi-FI" dirty="0"/>
              <a:t>Vedä kuva paikkamerkkiin tai lisää napsauttamalla kuvaketta</a:t>
            </a:r>
            <a:endParaRPr lang="en-US" dirty="0"/>
          </a:p>
        </p:txBody>
      </p:sp>
      <p:sp>
        <p:nvSpPr>
          <p:cNvPr id="10" name="Puolivapaa piirto 9"/>
          <p:cNvSpPr/>
          <p:nvPr userDrawn="1"/>
        </p:nvSpPr>
        <p:spPr>
          <a:xfrm rot="16200000">
            <a:off x="4263227" y="4283800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Puolivapaa piirto 12"/>
          <p:cNvSpPr/>
          <p:nvPr userDrawn="1"/>
        </p:nvSpPr>
        <p:spPr>
          <a:xfrm rot="5400000">
            <a:off x="333203" y="292789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5" name="Kuva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769" y="257818"/>
            <a:ext cx="960058" cy="6036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/ Kuva vasen kel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1"/>
            <a:ext cx="9143999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1902" y="612084"/>
            <a:ext cx="3200400" cy="20203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spc="-113">
                <a:solidFill>
                  <a:schemeClr val="accent4"/>
                </a:solidFill>
              </a:defRPr>
            </a:lvl1pPr>
          </a:lstStyle>
          <a:p>
            <a:r>
              <a:rPr lang="fi-FI" dirty="0"/>
              <a:t>Muokkaa perustyylejä naps.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1902" y="2701528"/>
            <a:ext cx="3200400" cy="13158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639802" y="612084"/>
            <a:ext cx="3669870" cy="371189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/>
          <a:p>
            <a:r>
              <a:rPr lang="fi-FI" dirty="0"/>
              <a:t>Vedä kuva paikkamerkkiin tai lisää napsauttamalla kuvaketta</a:t>
            </a:r>
            <a:endParaRPr lang="en-US" dirty="0"/>
          </a:p>
        </p:txBody>
      </p:sp>
      <p:sp>
        <p:nvSpPr>
          <p:cNvPr id="15" name="Puolivapaa piirto 14"/>
          <p:cNvSpPr/>
          <p:nvPr userDrawn="1"/>
        </p:nvSpPr>
        <p:spPr>
          <a:xfrm rot="16200000">
            <a:off x="4263227" y="4283800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Puolivapaa piirto 15"/>
          <p:cNvSpPr/>
          <p:nvPr userDrawn="1"/>
        </p:nvSpPr>
        <p:spPr>
          <a:xfrm rot="5400000">
            <a:off x="333203" y="292789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8" name="Kuva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263" y="272807"/>
            <a:ext cx="933388" cy="58689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/ Kuva vasen vihreä-v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2456329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1902" y="612084"/>
            <a:ext cx="3200400" cy="20203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spc="-113">
                <a:solidFill>
                  <a:schemeClr val="accent2"/>
                </a:solidFill>
              </a:defRPr>
            </a:lvl1pPr>
          </a:lstStyle>
          <a:p>
            <a:r>
              <a:rPr lang="fi-FI" dirty="0"/>
              <a:t>Muokkaa perustyylejä naps.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1902" y="2701528"/>
            <a:ext cx="3200400" cy="13158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639802" y="612084"/>
            <a:ext cx="3669870" cy="371189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/>
          <a:p>
            <a:r>
              <a:rPr lang="fi-FI" dirty="0"/>
              <a:t>Vedä kuva paikkamerkkiin tai lisää napsauttamalla kuvaketta</a:t>
            </a:r>
            <a:endParaRPr lang="en-US" dirty="0"/>
          </a:p>
        </p:txBody>
      </p:sp>
      <p:sp>
        <p:nvSpPr>
          <p:cNvPr id="10" name="Puolivapaa piirto 9"/>
          <p:cNvSpPr/>
          <p:nvPr userDrawn="1"/>
        </p:nvSpPr>
        <p:spPr>
          <a:xfrm rot="16200000">
            <a:off x="4263227" y="4283800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Puolivapaa piirto 12"/>
          <p:cNvSpPr/>
          <p:nvPr userDrawn="1"/>
        </p:nvSpPr>
        <p:spPr>
          <a:xfrm rot="5400000">
            <a:off x="333203" y="292789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/ Kuva vasen liila-v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2456329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1902" y="612084"/>
            <a:ext cx="3200400" cy="20203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spc="-113">
                <a:solidFill>
                  <a:schemeClr val="accent2"/>
                </a:solidFill>
              </a:defRPr>
            </a:lvl1pPr>
          </a:lstStyle>
          <a:p>
            <a:r>
              <a:rPr lang="fi-FI" dirty="0"/>
              <a:t>Muokkaa perustyylejä naps.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1902" y="2701528"/>
            <a:ext cx="3200400" cy="13158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639802" y="612084"/>
            <a:ext cx="3669870" cy="371189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/>
          <a:p>
            <a:r>
              <a:rPr lang="fi-FI" dirty="0"/>
              <a:t>Vedä kuva paikkamerkkiin tai lisää napsauttamalla kuvaketta</a:t>
            </a:r>
            <a:endParaRPr lang="en-US" dirty="0"/>
          </a:p>
        </p:txBody>
      </p:sp>
      <p:sp>
        <p:nvSpPr>
          <p:cNvPr id="9" name="Puolivapaa piirto 8"/>
          <p:cNvSpPr/>
          <p:nvPr userDrawn="1"/>
        </p:nvSpPr>
        <p:spPr>
          <a:xfrm rot="16200000">
            <a:off x="4263227" y="4283800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Puolivapaa piirto 9"/>
          <p:cNvSpPr/>
          <p:nvPr userDrawn="1"/>
        </p:nvSpPr>
        <p:spPr>
          <a:xfrm rot="5400000">
            <a:off x="333203" y="292789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/ Kuva vasen pinkki-v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2456329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1902" y="612084"/>
            <a:ext cx="3200400" cy="20203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spc="-113">
                <a:solidFill>
                  <a:schemeClr val="accent2"/>
                </a:solidFill>
              </a:defRPr>
            </a:lvl1pPr>
          </a:lstStyle>
          <a:p>
            <a:r>
              <a:rPr lang="fi-FI" dirty="0"/>
              <a:t>Muokkaa perustyylejä naps.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1902" y="2701528"/>
            <a:ext cx="3200400" cy="13158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639802" y="612084"/>
            <a:ext cx="3669870" cy="371189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/>
          <a:p>
            <a:r>
              <a:rPr lang="fi-FI" dirty="0"/>
              <a:t>Vedä kuva paikkamerkkiin tai lisää napsauttamalla kuvaketta</a:t>
            </a:r>
            <a:endParaRPr lang="en-US" dirty="0"/>
          </a:p>
        </p:txBody>
      </p:sp>
      <p:sp>
        <p:nvSpPr>
          <p:cNvPr id="9" name="Puolivapaa piirto 8"/>
          <p:cNvSpPr/>
          <p:nvPr userDrawn="1"/>
        </p:nvSpPr>
        <p:spPr>
          <a:xfrm rot="16200000">
            <a:off x="4263227" y="4283800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Puolivapaa piirto 9"/>
          <p:cNvSpPr/>
          <p:nvPr userDrawn="1"/>
        </p:nvSpPr>
        <p:spPr>
          <a:xfrm rot="5400000">
            <a:off x="333203" y="292789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/ Kuva vasen kelt-v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2456329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1902" y="612084"/>
            <a:ext cx="3200400" cy="20203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spc="-113">
                <a:solidFill>
                  <a:schemeClr val="accent2"/>
                </a:solidFill>
              </a:defRPr>
            </a:lvl1pPr>
          </a:lstStyle>
          <a:p>
            <a:r>
              <a:rPr lang="fi-FI" dirty="0"/>
              <a:t>Muokkaa perustyylejä naps.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1902" y="2701528"/>
            <a:ext cx="3200400" cy="13158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639802" y="612084"/>
            <a:ext cx="3669870" cy="371189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/>
          <a:p>
            <a:r>
              <a:rPr lang="fi-FI" dirty="0"/>
              <a:t>Vedä kuva paikkamerkkiin tai lisää napsauttamalla kuvaketta</a:t>
            </a:r>
            <a:endParaRPr lang="en-US" dirty="0"/>
          </a:p>
        </p:txBody>
      </p:sp>
      <p:sp>
        <p:nvSpPr>
          <p:cNvPr id="9" name="Puolivapaa piirto 8"/>
          <p:cNvSpPr/>
          <p:nvPr userDrawn="1"/>
        </p:nvSpPr>
        <p:spPr>
          <a:xfrm rot="16200000">
            <a:off x="4263227" y="4283800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Puolivapaa piirto 9"/>
          <p:cNvSpPr/>
          <p:nvPr userDrawn="1"/>
        </p:nvSpPr>
        <p:spPr>
          <a:xfrm rot="5400000">
            <a:off x="333203" y="292789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/ Kuva oikea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uolivapaa piirto 11"/>
          <p:cNvSpPr/>
          <p:nvPr userDrawn="1"/>
        </p:nvSpPr>
        <p:spPr>
          <a:xfrm rot="16200000">
            <a:off x="7897707" y="4198112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4258235" y="896471"/>
            <a:ext cx="3702424" cy="3379694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fi-FI" dirty="0"/>
              <a:t>Vedä kuva paikkamerkkiin tai lisää napsauttamalla kuvaketta</a:t>
            </a:r>
            <a:endParaRPr lang="en-US" dirty="0"/>
          </a:p>
        </p:txBody>
      </p:sp>
      <p:sp>
        <p:nvSpPr>
          <p:cNvPr id="11" name="Puolivapaa piirto 10"/>
          <p:cNvSpPr/>
          <p:nvPr userDrawn="1"/>
        </p:nvSpPr>
        <p:spPr>
          <a:xfrm rot="5400000">
            <a:off x="3963912" y="612284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9476" y="973183"/>
            <a:ext cx="3200400" cy="20203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spc="-113"/>
            </a:lvl1pPr>
          </a:lstStyle>
          <a:p>
            <a:r>
              <a:rPr lang="fi-FI" dirty="0"/>
              <a:t>Muokkaa perustyylejä naps.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9476" y="3062627"/>
            <a:ext cx="3200400" cy="113528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/ Kuva vasen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9143999" cy="51434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4" name="Kuva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769" y="257818"/>
            <a:ext cx="960058" cy="603664"/>
          </a:xfrm>
          <a:prstGeom prst="rect">
            <a:avLst/>
          </a:prstGeom>
        </p:spPr>
      </p:pic>
      <p:sp>
        <p:nvSpPr>
          <p:cNvPr id="9" name="Puolivapaa piirto 8"/>
          <p:cNvSpPr/>
          <p:nvPr userDrawn="1"/>
        </p:nvSpPr>
        <p:spPr>
          <a:xfrm rot="16200000">
            <a:off x="7897707" y="4198112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Puolivapaa piirto 12"/>
          <p:cNvSpPr/>
          <p:nvPr userDrawn="1"/>
        </p:nvSpPr>
        <p:spPr>
          <a:xfrm rot="5400000">
            <a:off x="3963912" y="612284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619476" y="973183"/>
            <a:ext cx="3200400" cy="20203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spc="-113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perustyylejä naps.</a:t>
            </a:r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619476" y="3062627"/>
            <a:ext cx="3200400" cy="11328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17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4258235" y="896471"/>
            <a:ext cx="3702424" cy="3379694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fi-FI" dirty="0"/>
              <a:t>Vedä kuva paikkamerkkiin tai lisää napsauttamalla kuvaketta</a:t>
            </a:r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/ Kuva vasen li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3999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5" name="Kuva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769" y="257818"/>
            <a:ext cx="960058" cy="603664"/>
          </a:xfrm>
          <a:prstGeom prst="rect">
            <a:avLst/>
          </a:prstGeom>
        </p:spPr>
      </p:pic>
      <p:sp>
        <p:nvSpPr>
          <p:cNvPr id="9" name="Puolivapaa piirto 8"/>
          <p:cNvSpPr/>
          <p:nvPr userDrawn="1"/>
        </p:nvSpPr>
        <p:spPr>
          <a:xfrm rot="16200000">
            <a:off x="7897707" y="4198112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Puolivapaa piirto 11"/>
          <p:cNvSpPr/>
          <p:nvPr userDrawn="1"/>
        </p:nvSpPr>
        <p:spPr>
          <a:xfrm rot="5400000">
            <a:off x="3963912" y="612284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619476" y="973183"/>
            <a:ext cx="3200400" cy="20203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spc="-113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perustyylejä naps.</a:t>
            </a:r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619476" y="3062627"/>
            <a:ext cx="3200400" cy="11328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17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4258235" y="896471"/>
            <a:ext cx="3702424" cy="3379694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fi-FI" dirty="0"/>
              <a:t>Vedä kuva paikkamerkkiin tai lisää napsauttamalla kuvaketta</a:t>
            </a:r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/ Kuva vasen kel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1"/>
            <a:ext cx="9143999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8" name="Kuva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263" y="272807"/>
            <a:ext cx="933388" cy="586895"/>
          </a:xfrm>
          <a:prstGeom prst="rect">
            <a:avLst/>
          </a:prstGeom>
        </p:spPr>
      </p:pic>
      <p:sp>
        <p:nvSpPr>
          <p:cNvPr id="9" name="Puolivapaa piirto 8"/>
          <p:cNvSpPr/>
          <p:nvPr userDrawn="1"/>
        </p:nvSpPr>
        <p:spPr>
          <a:xfrm rot="16200000">
            <a:off x="7897707" y="4198112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Puolivapaa piirto 10"/>
          <p:cNvSpPr/>
          <p:nvPr userDrawn="1"/>
        </p:nvSpPr>
        <p:spPr>
          <a:xfrm rot="5400000">
            <a:off x="3963912" y="612284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619476" y="973183"/>
            <a:ext cx="3200400" cy="20203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spc="-113">
                <a:solidFill>
                  <a:schemeClr val="accent4"/>
                </a:solidFill>
              </a:defRPr>
            </a:lvl1pPr>
          </a:lstStyle>
          <a:p>
            <a:r>
              <a:rPr lang="fi-FI" dirty="0"/>
              <a:t>Muokkaa perustyylejä naps.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19476" y="3062627"/>
            <a:ext cx="3200400" cy="11328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4258235" y="896471"/>
            <a:ext cx="3702424" cy="3379694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fi-FI" dirty="0"/>
              <a:t>Vedä kuva paikkamerkkiin tai lisää napsauttamalla kuvaketta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1E468-4093-E848-842D-D246F1484344}" type="datetime1">
              <a:rPr lang="fi-FI" smtClean="0"/>
              <a:t>27.5.2021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/ Kuva vasen vihreä+v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6687671" y="1"/>
            <a:ext cx="2456329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769" y="257818"/>
            <a:ext cx="960058" cy="603664"/>
          </a:xfrm>
          <a:prstGeom prst="rect">
            <a:avLst/>
          </a:prstGeom>
        </p:spPr>
      </p:pic>
      <p:sp>
        <p:nvSpPr>
          <p:cNvPr id="11" name="Puolivapaa piirto 10"/>
          <p:cNvSpPr/>
          <p:nvPr userDrawn="1"/>
        </p:nvSpPr>
        <p:spPr>
          <a:xfrm rot="16200000">
            <a:off x="7897707" y="4198112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Puolivapaa piirto 13"/>
          <p:cNvSpPr/>
          <p:nvPr userDrawn="1"/>
        </p:nvSpPr>
        <p:spPr>
          <a:xfrm rot="5400000">
            <a:off x="3963912" y="612284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619476" y="973183"/>
            <a:ext cx="3200400" cy="20203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spc="-113">
                <a:solidFill>
                  <a:schemeClr val="accent2"/>
                </a:solidFill>
              </a:defRPr>
            </a:lvl1pPr>
          </a:lstStyle>
          <a:p>
            <a:r>
              <a:rPr lang="fi-FI" dirty="0"/>
              <a:t>Muokkaa perustyylejä naps.</a:t>
            </a:r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619476" y="3062627"/>
            <a:ext cx="3200400" cy="11328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17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4258235" y="896471"/>
            <a:ext cx="3702424" cy="3379694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fi-FI" dirty="0"/>
              <a:t>Vedä kuva paikkamerkkiin tai lisää napsauttamalla kuvaketta</a:t>
            </a:r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/ Kuva vasen liila+v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"/>
          <p:cNvSpPr/>
          <p:nvPr userDrawn="1"/>
        </p:nvSpPr>
        <p:spPr>
          <a:xfrm>
            <a:off x="6687671" y="1"/>
            <a:ext cx="2456329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2" name="Kuva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769" y="257818"/>
            <a:ext cx="960058" cy="603664"/>
          </a:xfrm>
          <a:prstGeom prst="rect">
            <a:avLst/>
          </a:prstGeom>
        </p:spPr>
      </p:pic>
      <p:sp>
        <p:nvSpPr>
          <p:cNvPr id="13" name="Puolivapaa piirto 12"/>
          <p:cNvSpPr/>
          <p:nvPr userDrawn="1"/>
        </p:nvSpPr>
        <p:spPr>
          <a:xfrm rot="16200000">
            <a:off x="7897707" y="4198112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Puolivapaa piirto 14"/>
          <p:cNvSpPr/>
          <p:nvPr userDrawn="1"/>
        </p:nvSpPr>
        <p:spPr>
          <a:xfrm rot="5400000">
            <a:off x="3963912" y="612284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619476" y="973183"/>
            <a:ext cx="3200400" cy="20203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spc="-113">
                <a:solidFill>
                  <a:schemeClr val="accent2"/>
                </a:solidFill>
              </a:defRPr>
            </a:lvl1pPr>
          </a:lstStyle>
          <a:p>
            <a:r>
              <a:rPr lang="fi-FI" dirty="0"/>
              <a:t>Muokkaa perustyylejä naps.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619476" y="3062627"/>
            <a:ext cx="3200400" cy="11328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4258235" y="896471"/>
            <a:ext cx="3702424" cy="3379694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fi-FI" dirty="0"/>
              <a:t>Vedä kuva paikkamerkkiin tai lisää napsauttamalla kuvaketta</a:t>
            </a:r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/ Kuva vasen pinkki+v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"/>
          <p:cNvSpPr/>
          <p:nvPr userDrawn="1"/>
        </p:nvSpPr>
        <p:spPr>
          <a:xfrm>
            <a:off x="6687671" y="1"/>
            <a:ext cx="2456329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2" name="Kuva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769" y="257818"/>
            <a:ext cx="960058" cy="603664"/>
          </a:xfrm>
          <a:prstGeom prst="rect">
            <a:avLst/>
          </a:prstGeom>
        </p:spPr>
      </p:pic>
      <p:sp>
        <p:nvSpPr>
          <p:cNvPr id="13" name="Puolivapaa piirto 12"/>
          <p:cNvSpPr/>
          <p:nvPr userDrawn="1"/>
        </p:nvSpPr>
        <p:spPr>
          <a:xfrm rot="16200000">
            <a:off x="7897707" y="4198112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Puolivapaa piirto 14"/>
          <p:cNvSpPr/>
          <p:nvPr userDrawn="1"/>
        </p:nvSpPr>
        <p:spPr>
          <a:xfrm rot="5400000">
            <a:off x="3963912" y="612284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619476" y="973183"/>
            <a:ext cx="3200400" cy="20203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spc="-113">
                <a:solidFill>
                  <a:schemeClr val="accent2"/>
                </a:solidFill>
              </a:defRPr>
            </a:lvl1pPr>
          </a:lstStyle>
          <a:p>
            <a:r>
              <a:rPr lang="fi-FI" dirty="0"/>
              <a:t>Muokkaa perustyylejä naps.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619476" y="3062627"/>
            <a:ext cx="3200400" cy="11328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4258235" y="896471"/>
            <a:ext cx="3702424" cy="3379694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fi-FI" dirty="0"/>
              <a:t>Vedä kuva paikkamerkkiin tai lisää napsauttamalla kuvaketta</a:t>
            </a:r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/ Kuva vasen kelt+v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"/>
          <p:cNvSpPr/>
          <p:nvPr userDrawn="1"/>
        </p:nvSpPr>
        <p:spPr>
          <a:xfrm>
            <a:off x="6687671" y="1"/>
            <a:ext cx="2456329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3" name="Puolivapaa piirto 12"/>
          <p:cNvSpPr/>
          <p:nvPr userDrawn="1"/>
        </p:nvSpPr>
        <p:spPr>
          <a:xfrm rot="16200000">
            <a:off x="7897707" y="4198112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Puolivapaa piirto 14"/>
          <p:cNvSpPr/>
          <p:nvPr userDrawn="1"/>
        </p:nvSpPr>
        <p:spPr>
          <a:xfrm rot="5400000">
            <a:off x="3963912" y="612284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619476" y="973183"/>
            <a:ext cx="3200400" cy="20203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spc="-113">
                <a:solidFill>
                  <a:schemeClr val="accent2"/>
                </a:solidFill>
              </a:defRPr>
            </a:lvl1pPr>
          </a:lstStyle>
          <a:p>
            <a:r>
              <a:rPr lang="fi-FI" dirty="0"/>
              <a:t>Muokkaa perustyylejä naps.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619476" y="3062627"/>
            <a:ext cx="3200400" cy="11328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4258235" y="896471"/>
            <a:ext cx="3702424" cy="3379694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fi-FI" dirty="0"/>
              <a:t>Vedä kuva paikkamerkkiin tai lisää napsauttamalla kuvaketta</a:t>
            </a:r>
            <a:endParaRPr lang="en-US" dirty="0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263" y="272807"/>
            <a:ext cx="933388" cy="58689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älikansi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500" b="1" spc="-113"/>
            </a:lvl1pPr>
          </a:lstStyle>
          <a:p>
            <a:r>
              <a:rPr lang="fi-FI"/>
              <a:t>Muokkaa perustyylejä naps.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älikansi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339349" cy="522454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68068"/>
            <a:ext cx="6858000" cy="17907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6000" b="1" spc="-113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perustyylejä naps.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142211"/>
            <a:ext cx="6858000" cy="8011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sp>
        <p:nvSpPr>
          <p:cNvPr id="10" name="Puolivapaa piirto 9"/>
          <p:cNvSpPr/>
          <p:nvPr userDrawn="1"/>
        </p:nvSpPr>
        <p:spPr>
          <a:xfrm rot="5400000">
            <a:off x="628366" y="542107"/>
            <a:ext cx="514918" cy="514349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Puolivapaa piirto 10"/>
          <p:cNvSpPr/>
          <p:nvPr userDrawn="1"/>
        </p:nvSpPr>
        <p:spPr>
          <a:xfrm rot="16200000">
            <a:off x="8047476" y="3943635"/>
            <a:ext cx="514918" cy="514349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8" name="Kuva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769" y="257818"/>
            <a:ext cx="960058" cy="6036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älikansi li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339349" cy="522454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68068"/>
            <a:ext cx="6858000" cy="17907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6000" b="1" spc="-113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perustyylejä naps.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142211"/>
            <a:ext cx="6858000" cy="8011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8" name="Puolivapaa piirto 7"/>
          <p:cNvSpPr/>
          <p:nvPr userDrawn="1"/>
        </p:nvSpPr>
        <p:spPr>
          <a:xfrm rot="5400000">
            <a:off x="628366" y="542107"/>
            <a:ext cx="514918" cy="514349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Puolivapaa piirto 8"/>
          <p:cNvSpPr/>
          <p:nvPr userDrawn="1"/>
        </p:nvSpPr>
        <p:spPr>
          <a:xfrm rot="16200000">
            <a:off x="8047476" y="3943635"/>
            <a:ext cx="514918" cy="514349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769" y="257818"/>
            <a:ext cx="960058" cy="6036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älikansi kel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339349" cy="522454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68068"/>
            <a:ext cx="6858000" cy="17907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6000" b="1" spc="-113">
                <a:solidFill>
                  <a:schemeClr val="accent4"/>
                </a:solidFill>
              </a:defRPr>
            </a:lvl1pPr>
          </a:lstStyle>
          <a:p>
            <a:r>
              <a:rPr lang="fi-FI" dirty="0"/>
              <a:t>Muokkaa perustyylejä naps.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142211"/>
            <a:ext cx="6858000" cy="8011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accent4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10" name="Puolivapaa piirto 9"/>
          <p:cNvSpPr/>
          <p:nvPr userDrawn="1"/>
        </p:nvSpPr>
        <p:spPr>
          <a:xfrm rot="5400000">
            <a:off x="628366" y="542107"/>
            <a:ext cx="514918" cy="514349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Puolivapaa piirto 13"/>
          <p:cNvSpPr/>
          <p:nvPr userDrawn="1"/>
        </p:nvSpPr>
        <p:spPr>
          <a:xfrm rot="16200000">
            <a:off x="8047476" y="3943635"/>
            <a:ext cx="514918" cy="514349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8" name="Kuva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263" y="272807"/>
            <a:ext cx="933388" cy="58689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älikansi pink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339349" cy="522454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68068"/>
            <a:ext cx="6858000" cy="17907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6000" b="1" spc="-113">
                <a:solidFill>
                  <a:schemeClr val="accent4"/>
                </a:solidFill>
              </a:defRPr>
            </a:lvl1pPr>
          </a:lstStyle>
          <a:p>
            <a:r>
              <a:rPr lang="fi-FI" dirty="0"/>
              <a:t>Muokkaa perustyylejä naps.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142211"/>
            <a:ext cx="6858000" cy="8011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accent4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8" name="Puolivapaa piirto 7"/>
          <p:cNvSpPr/>
          <p:nvPr userDrawn="1"/>
        </p:nvSpPr>
        <p:spPr>
          <a:xfrm rot="5400000">
            <a:off x="628366" y="542107"/>
            <a:ext cx="514918" cy="514349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Puolivapaa piirto 8"/>
          <p:cNvSpPr/>
          <p:nvPr userDrawn="1"/>
        </p:nvSpPr>
        <p:spPr>
          <a:xfrm rot="16200000">
            <a:off x="8047476" y="3943635"/>
            <a:ext cx="514918" cy="514349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1" name="Kuva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769" y="257818"/>
            <a:ext cx="960058" cy="6036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1E468-4093-E848-842D-D246F1484344}" type="datetime1">
              <a:rPr lang="fi-FI" smtClean="0"/>
              <a:t>27.5.2021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616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+ teksti + kuva oik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5184475" y="931653"/>
            <a:ext cx="3330875" cy="3430486"/>
          </a:xfrm>
          <a:solidFill>
            <a:schemeClr val="bg2"/>
          </a:solidFill>
        </p:spPr>
        <p:txBody>
          <a:bodyPr/>
          <a:lstStyle/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273844"/>
            <a:ext cx="4150384" cy="994172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69036"/>
            <a:ext cx="4150385" cy="2893103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FD78B-9968-E148-970B-B3A7E902603D}" type="datetime1">
              <a:rPr lang="fi-FI" smtClean="0"/>
              <a:t>27.5.2021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+ teksti + kuva va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28650" y="422694"/>
            <a:ext cx="3330875" cy="3939445"/>
          </a:xfrm>
          <a:solidFill>
            <a:schemeClr val="bg2"/>
          </a:solidFill>
        </p:spPr>
        <p:txBody>
          <a:bodyPr/>
          <a:lstStyle/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4966" y="273844"/>
            <a:ext cx="3467819" cy="994172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64965" y="1469036"/>
            <a:ext cx="4150385" cy="2893103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FD78B-9968-E148-970B-B3A7E902603D}" type="datetime1">
              <a:rPr lang="fi-FI" smtClean="0"/>
              <a:t>27.5.2021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7448C-1E17-3E4D-BB3C-2CD2233F7143}" type="datetime1">
              <a:rPr lang="fi-FI" smtClean="0"/>
              <a:t>27.5.2021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tsikko_teksti_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4670587" cy="994172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69036"/>
            <a:ext cx="4620837" cy="2893103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3BEE6-1EF3-A249-83AF-7658742B32E4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5742385" y="0"/>
            <a:ext cx="3401615" cy="5143500"/>
          </a:xfrm>
          <a:solidFill>
            <a:schemeClr val="bg2"/>
          </a:solidFill>
        </p:spPr>
        <p:txBody>
          <a:bodyPr/>
          <a:lstStyle/>
          <a:p>
            <a:r>
              <a:rPr lang="fi-FI"/>
              <a:t>Lisää kuva napsauttamalla kuvaketta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797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tsikko ja 2sisältö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3772365" cy="3013043"/>
          </a:xfrm>
        </p:spPr>
        <p:txBody>
          <a:bodyPr/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1E468-4093-E848-842D-D246F1484344}" type="datetime1">
              <a:rPr lang="fi-FI" smtClean="0"/>
              <a:t>27.5.2021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F8BE09E-9DFB-4BBE-864F-4C1F8BFD2D4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742985" y="1369218"/>
            <a:ext cx="3772365" cy="3013043"/>
          </a:xfrm>
        </p:spPr>
        <p:txBody>
          <a:bodyPr/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007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/ Kuva vasen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uolivapaa piirto 11"/>
          <p:cNvSpPr/>
          <p:nvPr userDrawn="1"/>
        </p:nvSpPr>
        <p:spPr>
          <a:xfrm rot="16200000">
            <a:off x="4245297" y="4274835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1902" y="612084"/>
            <a:ext cx="3200400" cy="20203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spc="-113"/>
            </a:lvl1pPr>
          </a:lstStyle>
          <a:p>
            <a:r>
              <a:rPr lang="fi-FI" dirty="0"/>
              <a:t>Muokkaa perustyylejä naps.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1902" y="2701528"/>
            <a:ext cx="3200400" cy="13158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639802" y="612084"/>
            <a:ext cx="3669870" cy="3711896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fi-FI" dirty="0"/>
              <a:t>Vedä kuva paikkamerkkiin tai lisää napsauttamalla kuvaketta</a:t>
            </a:r>
            <a:endParaRPr lang="en-US" dirty="0"/>
          </a:p>
        </p:txBody>
      </p:sp>
      <p:sp>
        <p:nvSpPr>
          <p:cNvPr id="11" name="Puolivapaa piirto 10"/>
          <p:cNvSpPr/>
          <p:nvPr userDrawn="1"/>
        </p:nvSpPr>
        <p:spPr>
          <a:xfrm rot="5400000">
            <a:off x="351133" y="328649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/ Kuva vasen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3999" cy="51434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2" name="Puolivapaa piirto 11"/>
          <p:cNvSpPr/>
          <p:nvPr userDrawn="1"/>
        </p:nvSpPr>
        <p:spPr>
          <a:xfrm rot="16200000">
            <a:off x="4263227" y="4283800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1902" y="612084"/>
            <a:ext cx="3200400" cy="20203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spc="-113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perustyylejä naps.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1902" y="2701528"/>
            <a:ext cx="3200400" cy="13158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639802" y="612084"/>
            <a:ext cx="3669870" cy="371189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/>
          <a:p>
            <a:r>
              <a:rPr lang="fi-FI" dirty="0"/>
              <a:t>Vedä kuva paikkamerkkiin tai lisää napsauttamalla kuvaketta</a:t>
            </a:r>
            <a:endParaRPr lang="en-US" dirty="0"/>
          </a:p>
        </p:txBody>
      </p:sp>
      <p:sp>
        <p:nvSpPr>
          <p:cNvPr id="11" name="Puolivapaa piirto 10"/>
          <p:cNvSpPr/>
          <p:nvPr userDrawn="1"/>
        </p:nvSpPr>
        <p:spPr>
          <a:xfrm rot="5400000">
            <a:off x="333203" y="292789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4" name="Kuva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769" y="257818"/>
            <a:ext cx="960058" cy="603664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1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9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686943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perustyylejä naps.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0130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56152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ABC6B-AB88-5B4B-9B88-AC9AD6DE12DA}" type="datetime1">
              <a:rPr lang="fi-FI" smtClean="0"/>
              <a:t>27.5.2021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56152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56152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0674C-2262-6C41-86AE-D9E94A8EBCC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Kuva 6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850" y="227838"/>
            <a:ext cx="695615" cy="43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96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91" r:id="rId3"/>
    <p:sldLayoutId id="2147483693" r:id="rId4"/>
    <p:sldLayoutId id="2147483681" r:id="rId5"/>
    <p:sldLayoutId id="2147483694" r:id="rId6"/>
    <p:sldLayoutId id="2147483697" r:id="rId7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kern="1200" spc="-113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spcAft>
          <a:spcPts val="450"/>
        </a:spcAft>
        <a:buClr>
          <a:schemeClr val="accent2"/>
        </a:buClr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spcAft>
          <a:spcPts val="450"/>
        </a:spcAft>
        <a:buClr>
          <a:schemeClr val="accent2"/>
        </a:buClr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spcAft>
          <a:spcPts val="450"/>
        </a:spcAft>
        <a:buClr>
          <a:schemeClr val="accent2"/>
        </a:buClr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spcAft>
          <a:spcPts val="450"/>
        </a:spcAft>
        <a:buClr>
          <a:schemeClr val="accent2"/>
        </a:buClr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spcAft>
          <a:spcPts val="450"/>
        </a:spcAft>
        <a:buClr>
          <a:schemeClr val="accent2"/>
        </a:buClr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263" y="272807"/>
            <a:ext cx="933388" cy="58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721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2" r:id="rId3"/>
    <p:sldLayoutId id="2147483671" r:id="rId4"/>
    <p:sldLayoutId id="2147483673" r:id="rId5"/>
    <p:sldLayoutId id="2147483675" r:id="rId6"/>
    <p:sldLayoutId id="2147483676" r:id="rId7"/>
    <p:sldLayoutId id="2147483674" r:id="rId8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kern="1200" spc="-113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spcAft>
          <a:spcPts val="450"/>
        </a:spcAft>
        <a:buClr>
          <a:schemeClr val="accent2"/>
        </a:buClr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spcAft>
          <a:spcPts val="450"/>
        </a:spcAft>
        <a:buClr>
          <a:schemeClr val="accent2"/>
        </a:buClr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spcAft>
          <a:spcPts val="450"/>
        </a:spcAft>
        <a:buClr>
          <a:schemeClr val="accent2"/>
        </a:buClr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spcAft>
          <a:spcPts val="450"/>
        </a:spcAft>
        <a:buClr>
          <a:schemeClr val="accent2"/>
        </a:buClr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spcAft>
          <a:spcPts val="450"/>
        </a:spcAft>
        <a:buClr>
          <a:schemeClr val="accent2"/>
        </a:buClr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263" y="272807"/>
            <a:ext cx="933388" cy="58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554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kern="1200" spc="-113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spcAft>
          <a:spcPts val="450"/>
        </a:spcAft>
        <a:buClr>
          <a:schemeClr val="accent2"/>
        </a:buClr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spcAft>
          <a:spcPts val="450"/>
        </a:spcAft>
        <a:buClr>
          <a:schemeClr val="accent2"/>
        </a:buClr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spcAft>
          <a:spcPts val="450"/>
        </a:spcAft>
        <a:buClr>
          <a:schemeClr val="accent2"/>
        </a:buClr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spcAft>
          <a:spcPts val="450"/>
        </a:spcAft>
        <a:buClr>
          <a:schemeClr val="accent2"/>
        </a:buClr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spcAft>
          <a:spcPts val="450"/>
        </a:spcAft>
        <a:buClr>
          <a:schemeClr val="accent2"/>
        </a:buClr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263" y="272807"/>
            <a:ext cx="933388" cy="58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553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7" r:id="rId4"/>
    <p:sldLayoutId id="2147483666" r:id="rId5"/>
    <p:sldLayoutId id="2147483696" r:id="rId6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kern="1200" spc="-113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spcAft>
          <a:spcPts val="450"/>
        </a:spcAft>
        <a:buClr>
          <a:schemeClr val="accent2"/>
        </a:buClr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spcAft>
          <a:spcPts val="450"/>
        </a:spcAft>
        <a:buClr>
          <a:schemeClr val="accent2"/>
        </a:buClr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spcAft>
          <a:spcPts val="450"/>
        </a:spcAft>
        <a:buClr>
          <a:schemeClr val="accent2"/>
        </a:buClr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spcAft>
          <a:spcPts val="450"/>
        </a:spcAft>
        <a:buClr>
          <a:schemeClr val="accent2"/>
        </a:buClr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spcAft>
          <a:spcPts val="450"/>
        </a:spcAft>
        <a:buClr>
          <a:schemeClr val="accent2"/>
        </a:buClr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vihanti@4h.fi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vihanti.4h.fi/" TargetMode="External"/><Relationship Id="rId2" Type="http://schemas.openxmlformats.org/officeDocument/2006/relationships/hyperlink" Target="http://www.4h.fi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19476" y="422622"/>
            <a:ext cx="2997783" cy="875980"/>
          </a:xfrm>
        </p:spPr>
        <p:txBody>
          <a:bodyPr>
            <a:normAutofit fontScale="90000"/>
          </a:bodyPr>
          <a:lstStyle/>
          <a:p>
            <a:br>
              <a:rPr lang="fi-FI" sz="4400" dirty="0"/>
            </a:br>
            <a:endParaRPr lang="fi-FI" sz="4400" dirty="0"/>
          </a:p>
        </p:txBody>
      </p:sp>
      <p:sp>
        <p:nvSpPr>
          <p:cNvPr id="5" name="Alaotsikko 4">
            <a:extLst>
              <a:ext uri="{FF2B5EF4-FFF2-40B4-BE49-F238E27FC236}">
                <a16:creationId xmlns:a16="http://schemas.microsoft.com/office/drawing/2014/main" id="{C193E982-9DD0-4FE4-8264-D03E1469C4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6081" y="645459"/>
            <a:ext cx="3562608" cy="3677770"/>
          </a:xfrm>
        </p:spPr>
        <p:txBody>
          <a:bodyPr>
            <a:normAutofit/>
          </a:bodyPr>
          <a:lstStyle/>
          <a:p>
            <a:pPr algn="ctr"/>
            <a:r>
              <a:rPr lang="fi-FI" sz="2800" dirty="0"/>
              <a:t>Työt alkavat          4H-yhdistyksessä -koulutus</a:t>
            </a:r>
          </a:p>
          <a:p>
            <a:pPr algn="ctr"/>
            <a:endParaRPr lang="fi-FI" sz="2800" dirty="0"/>
          </a:p>
          <a:p>
            <a:pPr algn="ctr"/>
            <a:r>
              <a:rPr lang="fi-FI" dirty="0"/>
              <a:t>Vihannin 4H-yhdistys</a:t>
            </a:r>
          </a:p>
          <a:p>
            <a:endParaRPr lang="fi-FI" dirty="0"/>
          </a:p>
          <a:p>
            <a:endParaRPr lang="fi-FI" dirty="0"/>
          </a:p>
        </p:txBody>
      </p:sp>
      <p:sp>
        <p:nvSpPr>
          <p:cNvPr id="3" name="AutoShape 2" descr="blob:https://web.whatsapp.com/d91ba78b-525e-4ac2-814b-b2ecb5daec59">
            <a:extLst>
              <a:ext uri="{FF2B5EF4-FFF2-40B4-BE49-F238E27FC236}">
                <a16:creationId xmlns:a16="http://schemas.microsoft.com/office/drawing/2014/main" id="{B5E72C3A-F2BE-402F-B780-6275E1640EE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4" name="AutoShape 4" descr="blob:https://web.whatsapp.com/d91ba78b-525e-4ac2-814b-b2ecb5daec59">
            <a:extLst>
              <a:ext uri="{FF2B5EF4-FFF2-40B4-BE49-F238E27FC236}">
                <a16:creationId xmlns:a16="http://schemas.microsoft.com/office/drawing/2014/main" id="{BAEBFD7E-2DC5-4341-89C9-76FECED7BA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0F9C2554-596E-4D94-B3BD-87F0C044B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153116" y="1099946"/>
            <a:ext cx="3924812" cy="294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642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sisä, kaappi, seinä, henkilö&#10;&#10;Kuvaus luotu automaattisesti">
            <a:extLst>
              <a:ext uri="{FF2B5EF4-FFF2-40B4-BE49-F238E27FC236}">
                <a16:creationId xmlns:a16="http://schemas.microsoft.com/office/drawing/2014/main" id="{1551FBF3-A203-49B1-B02F-2CE351E712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178"/>
          <a:stretch/>
        </p:blipFill>
        <p:spPr>
          <a:xfrm>
            <a:off x="4948519" y="770930"/>
            <a:ext cx="3886200" cy="4002418"/>
          </a:xfrm>
          <a:prstGeom prst="rect">
            <a:avLst/>
          </a:prstGeom>
          <a:noFill/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93AB5DE7-8BEB-402F-872E-8C20D293C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4"/>
            <a:ext cx="4150384" cy="994172"/>
          </a:xfrm>
        </p:spPr>
        <p:txBody>
          <a:bodyPr anchor="ctr">
            <a:normAutofit/>
          </a:bodyPr>
          <a:lstStyle/>
          <a:p>
            <a:r>
              <a:rPr lang="fi-FI" dirty="0"/>
              <a:t>Tervetuloa                  4H-kesätöihin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DFA8F71-FEC8-4B7B-83BA-4F6742400E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69036"/>
            <a:ext cx="4150385" cy="2893103"/>
          </a:xfrm>
        </p:spPr>
        <p:txBody>
          <a:bodyPr>
            <a:normAutofit fontScale="92500" lnSpcReduction="20000"/>
          </a:bodyPr>
          <a:lstStyle/>
          <a:p>
            <a:r>
              <a:rPr lang="fi-FI" sz="1200" dirty="0"/>
              <a:t>Tämän infon lisäksi sinä olet saanut / saat 4H:lta perehdytyksen omaan työtehtävääsi</a:t>
            </a:r>
          </a:p>
          <a:p>
            <a:r>
              <a:rPr lang="fi-FI" sz="1200" dirty="0"/>
              <a:t>Olethan reipas ja kysyt lisäohjeita, mikäli jokin asia perehdytyksessä jäi sinulle epäselväksi</a:t>
            </a:r>
          </a:p>
          <a:p>
            <a:r>
              <a:rPr lang="fi-FI" sz="1200" dirty="0"/>
              <a:t>Huolehdithan, että toimitat tuntilistat ohjeen mukaisesti          4H-toimistolle, näin varmistat, että saat palkkasi ajallaan</a:t>
            </a:r>
          </a:p>
          <a:p>
            <a:r>
              <a:rPr lang="fi-FI" sz="1200" dirty="0"/>
              <a:t>Kiva, että olet meillä töissä ja osa meidän 4H-joukkoa!</a:t>
            </a:r>
          </a:p>
          <a:p>
            <a:endParaRPr lang="fi-FI" sz="1200" dirty="0"/>
          </a:p>
          <a:p>
            <a:endParaRPr lang="fi-FI" sz="1200" dirty="0"/>
          </a:p>
          <a:p>
            <a:r>
              <a:rPr lang="fi-FI" sz="1200" dirty="0"/>
              <a:t>4H-yhdistyksen yhteystiedot: </a:t>
            </a:r>
          </a:p>
          <a:p>
            <a:pPr marL="0" indent="0">
              <a:buNone/>
            </a:pPr>
            <a:r>
              <a:rPr lang="fi-FI" sz="1200"/>
              <a:t>     toiminnanjohtaja </a:t>
            </a:r>
            <a:r>
              <a:rPr lang="fi-FI" sz="1200" dirty="0"/>
              <a:t>puh. </a:t>
            </a:r>
            <a:r>
              <a:rPr lang="fi-FI" sz="1050" dirty="0"/>
              <a:t>040 9644298, sähköposti </a:t>
            </a:r>
            <a:r>
              <a:rPr lang="fi-FI" sz="1050" dirty="0">
                <a:hlinkClick r:id="rId3"/>
              </a:rPr>
              <a:t>vihanti@4h.fi</a:t>
            </a:r>
            <a:endParaRPr lang="fi-FI" sz="1050" dirty="0"/>
          </a:p>
          <a:p>
            <a:pPr marL="0" indent="0">
              <a:buNone/>
            </a:pPr>
            <a:r>
              <a:rPr lang="fi-FI" sz="1050" dirty="0"/>
              <a:t>     kierrätysmyymälä EKO. puh. 040 4172811</a:t>
            </a:r>
            <a:endParaRPr lang="fi-FI" sz="1200" dirty="0"/>
          </a:p>
          <a:p>
            <a:endParaRPr lang="fi-FI" sz="1200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A7134549-0617-4000-A06C-C3BC6AD84E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561523"/>
            <a:ext cx="2057400" cy="27384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D08EB9A-3F75-40DC-A261-C3538FA97D47}" type="datetime1">
              <a:rPr lang="en-US"/>
              <a:pPr>
                <a:spcAft>
                  <a:spcPts val="600"/>
                </a:spcAft>
              </a:pPr>
              <a:t>5/27/2021</a:t>
            </a:fld>
            <a:endParaRPr lang="en-US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2CEF183-86CE-4205-ABC1-F6CCAFA24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561523"/>
            <a:ext cx="2057400" cy="27384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4B0674C-2262-6C41-86AE-D9E94A8EBCC8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7124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EF2ECE4-DD4F-444C-B91A-9B823C777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4301"/>
            <a:ext cx="5586153" cy="808412"/>
          </a:xfrm>
        </p:spPr>
        <p:txBody>
          <a:bodyPr>
            <a:normAutofit fontScale="90000"/>
          </a:bodyPr>
          <a:lstStyle/>
          <a:p>
            <a:pPr algn="ctr"/>
            <a:r>
              <a:rPr lang="fi-FI" sz="2400" dirty="0"/>
              <a:t>Tutustuminen 4H-toimintaan ja työnantajanasi toimivaan 4H-yhdistykseen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ACDBB56-0F2C-4545-B9EA-B94874884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200" y="1163171"/>
            <a:ext cx="5158509" cy="3980329"/>
          </a:xfrm>
        </p:spPr>
        <p:txBody>
          <a:bodyPr>
            <a:normAutofit/>
          </a:bodyPr>
          <a:lstStyle/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fi-FI" sz="1200" dirty="0"/>
              <a:t>Sinut on valittu työntekijäksi Vihannin 4H-yhdistykseen.</a:t>
            </a:r>
          </a:p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fi-FI" sz="1200" dirty="0"/>
              <a:t>4H-yhdistyksemme nuorisotoimintaan kuuluu:</a:t>
            </a:r>
          </a:p>
          <a:p>
            <a:pPr marL="685800" lvl="1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fi-FI" sz="1000" dirty="0"/>
              <a:t>4H-kerhoja n.20 kpl</a:t>
            </a:r>
          </a:p>
          <a:p>
            <a:pPr marL="685800" lvl="1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fi-FI" sz="1000" dirty="0"/>
              <a:t>Nuorten koulutuksia: mm. Osaava kerhonohjaaja, Ajokortti työelämään</a:t>
            </a:r>
          </a:p>
          <a:p>
            <a:pPr marL="685800" lvl="1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fi-FI" sz="1000" dirty="0"/>
              <a:t>Nuorten työllistämistoimintaa: työpalvelu, Satosankarit-marja-asema, ReiluTeko- säkkikeräys, DigiMasi</a:t>
            </a:r>
          </a:p>
          <a:p>
            <a:pPr marL="685800" lvl="1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fi-FI" sz="1000" dirty="0"/>
              <a:t>4H-yrittäjiä:</a:t>
            </a:r>
          </a:p>
          <a:p>
            <a:pPr marL="342900" lvl="1" indent="0" defTabSz="914400" eaLnBrk="0" fontAlgn="base" hangingPunct="0">
              <a:spcBef>
                <a:spcPct val="20000"/>
              </a:spcBef>
              <a:spcAft>
                <a:spcPct val="0"/>
              </a:spcAft>
              <a:buNone/>
            </a:pPr>
            <a:endParaRPr lang="fi-FI" sz="1000" dirty="0"/>
          </a:p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fi-FI" sz="1300" dirty="0"/>
          </a:p>
          <a:p>
            <a:pPr marL="0" indent="0" defTabSz="914400" eaLnBrk="0" fontAlgn="base" hangingPunct="0">
              <a:spcBef>
                <a:spcPct val="20000"/>
              </a:spcBef>
              <a:spcAft>
                <a:spcPct val="0"/>
              </a:spcAft>
              <a:buNone/>
            </a:pPr>
            <a:r>
              <a:rPr lang="fi-FI" sz="1200" dirty="0"/>
              <a:t>    </a:t>
            </a:r>
            <a:r>
              <a:rPr lang="fi-FI" sz="1200" b="1" dirty="0"/>
              <a:t>4H on lapsia ja nuoria varten</a:t>
            </a:r>
          </a:p>
          <a:p>
            <a:r>
              <a:rPr lang="fi-FI" sz="1200" dirty="0"/>
              <a:t>4H:n arvoissa Neljä H:ta tulevat sanoista: </a:t>
            </a:r>
            <a:r>
              <a:rPr lang="fi-FI" sz="1200" dirty="0" err="1"/>
              <a:t>head</a:t>
            </a:r>
            <a:r>
              <a:rPr lang="fi-FI" sz="1200" dirty="0"/>
              <a:t>, </a:t>
            </a:r>
            <a:r>
              <a:rPr lang="fi-FI" sz="1200" dirty="0" err="1"/>
              <a:t>hands</a:t>
            </a:r>
            <a:r>
              <a:rPr lang="fi-FI" sz="1200" dirty="0"/>
              <a:t>, </a:t>
            </a:r>
            <a:r>
              <a:rPr lang="fi-FI" sz="1200" dirty="0" err="1"/>
              <a:t>heart</a:t>
            </a:r>
            <a:r>
              <a:rPr lang="fi-FI" sz="1200" dirty="0"/>
              <a:t> ja </a:t>
            </a:r>
            <a:r>
              <a:rPr lang="fi-FI" sz="1200" dirty="0" err="1"/>
              <a:t>health</a:t>
            </a:r>
            <a:r>
              <a:rPr lang="fi-FI" sz="1200" dirty="0"/>
              <a:t>, jotka ovat suomeksi käännettyinä harkinta, harjaannus, hyvyys ja hyvinvointi.</a:t>
            </a:r>
          </a:p>
          <a:p>
            <a:r>
              <a:rPr lang="fi-FI" sz="1300" dirty="0"/>
              <a:t>4H-toimintaan ovat tervetulleita kaikki 6–28 -vuotiaat lapset ja nuoret </a:t>
            </a:r>
          </a:p>
          <a:p>
            <a:r>
              <a:rPr lang="fi-FI" sz="1300" dirty="0"/>
              <a:t>4H-järjestössä toteutetaan Kolme askelta työelämään                    -toimintamallia</a:t>
            </a:r>
          </a:p>
          <a:p>
            <a:r>
              <a:rPr lang="fi-FI" sz="1300" dirty="0"/>
              <a:t>Lue lisää: </a:t>
            </a:r>
            <a:r>
              <a:rPr lang="fi-FI" sz="1300" dirty="0">
                <a:hlinkClick r:id="rId2"/>
              </a:rPr>
              <a:t>www.4h.fi</a:t>
            </a:r>
            <a:r>
              <a:rPr lang="fi-FI" sz="1300" dirty="0"/>
              <a:t> ja </a:t>
            </a:r>
            <a:r>
              <a:rPr lang="fi-FI" sz="1300" dirty="0">
                <a:hlinkClick r:id="rId3"/>
              </a:rPr>
              <a:t>https://vihanti.4h.fi/</a:t>
            </a:r>
            <a:r>
              <a:rPr lang="fi-FI" sz="1300" dirty="0"/>
              <a:t>  </a:t>
            </a:r>
          </a:p>
        </p:txBody>
      </p:sp>
      <p:pic>
        <p:nvPicPr>
          <p:cNvPr id="5" name="Kuvan paikkamerkki 4" descr="Kuva, joka sisältää kohteen ulko, mies, ratsastus, päällä pitäminen&#10;&#10;Kuvaus luotu automaattisesti">
            <a:extLst>
              <a:ext uri="{FF2B5EF4-FFF2-40B4-BE49-F238E27FC236}">
                <a16:creationId xmlns:a16="http://schemas.microsoft.com/office/drawing/2014/main" id="{E849BFB7-5D69-4FD5-9934-0E0B3C4646B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t="417" b="417"/>
          <a:stretch>
            <a:fillRect/>
          </a:stretch>
        </p:blipFill>
        <p:spPr>
          <a:xfrm rot="16200000">
            <a:off x="4872038" y="871538"/>
            <a:ext cx="5143500" cy="3400425"/>
          </a:xfrm>
        </p:spPr>
      </p:pic>
    </p:spTree>
    <p:extLst>
      <p:ext uri="{BB962C8B-B14F-4D97-AF65-F5344CB8AC3E}">
        <p14:creationId xmlns:p14="http://schemas.microsoft.com/office/powerpoint/2010/main" val="1672685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8FA2F44-58B7-4E19-8D34-7E1C0A645C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E537227C-BB1E-43A3-B66F-0613B61AAC2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2273209A-01A6-4A71-B526-9CAE7652D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883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3793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EF2ECE4-DD4F-444C-B91A-9B823C777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29" y="276578"/>
            <a:ext cx="4374138" cy="570088"/>
          </a:xfrm>
        </p:spPr>
        <p:txBody>
          <a:bodyPr>
            <a:normAutofit/>
          </a:bodyPr>
          <a:lstStyle/>
          <a:p>
            <a:r>
              <a:rPr lang="fi-FI" dirty="0"/>
              <a:t>Asiakaspalvelun tärkeys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ACDBB56-0F2C-4545-B9EA-B94874884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924" y="988357"/>
            <a:ext cx="4814658" cy="4298537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sz="1200" dirty="0"/>
              <a:t>Kokemukset asiakaspalvelusta auttavat sinua monissa töissäsi myös tulevaisuudessa ja näitä taitoja tarvitaan kaikissa              4H-yhdistyksen työtehtävissä</a:t>
            </a:r>
          </a:p>
          <a:p>
            <a:pPr marL="0" indent="0">
              <a:buNone/>
            </a:pPr>
            <a:endParaRPr lang="fi-FI" sz="1200" dirty="0"/>
          </a:p>
          <a:p>
            <a:pPr lvl="1"/>
            <a:r>
              <a:rPr lang="fi-FI" sz="1200" dirty="0"/>
              <a:t>Palvele asiakasta aina ystävällisesti ja kohteliaasti. Hyvä asiakaspalvelutilanne jää aina asiakkaan mieleen ja siitä kerrotaan mielellään myös eteenpäin. </a:t>
            </a:r>
          </a:p>
          <a:p>
            <a:pPr lvl="1"/>
            <a:r>
              <a:rPr lang="fi-FI" sz="1200" dirty="0"/>
              <a:t>Hyvä asiakaspalvelija ei sano koskaan ”en tiedä”.           ”Otan selvää ja palaan asiaan myöhemmin”. Muista aina pitää lupauksesi.</a:t>
            </a:r>
          </a:p>
          <a:p>
            <a:pPr lvl="1"/>
            <a:r>
              <a:rPr lang="fi-FI" sz="1200" b="1" dirty="0"/>
              <a:t>Olet oma käyntikorttisi. </a:t>
            </a:r>
            <a:r>
              <a:rPr lang="fi-FI" sz="1200" dirty="0"/>
              <a:t>Ensivaikutelma kertoo ihmisestä paljon. Huonoa ensivaikutelmaa on vaikea paikkailla jälkeenpäin. Ole siis reipas, oma kohtelias itsesi.</a:t>
            </a:r>
          </a:p>
          <a:p>
            <a:pPr lvl="1"/>
            <a:r>
              <a:rPr lang="fi-FI" sz="1200" dirty="0"/>
              <a:t>Muista hyvät käytöstavat, katso silmiin, puhu rauhallisesti ja kättele napakasti, kun esittelet itsesi. Muistathan, että kohtelias käytös jää mieleen.</a:t>
            </a:r>
          </a:p>
          <a:p>
            <a:pPr lvl="1"/>
            <a:r>
              <a:rPr lang="fi-FI" sz="1200" dirty="0"/>
              <a:t>Asiallinen, siisti tyyli on merkki siitä, että sinuun voi luottaa</a:t>
            </a:r>
          </a:p>
          <a:p>
            <a:pPr lvl="0"/>
            <a:endParaRPr lang="fi-FI" dirty="0"/>
          </a:p>
        </p:txBody>
      </p:sp>
      <p:pic>
        <p:nvPicPr>
          <p:cNvPr id="11" name="Kuvan paikkamerkki 10" descr="Kuva, joka sisältää kohteen ulko, hiihtäminen, henkilö, lumi&#10;&#10;Kuvaus luotu automaattisesti">
            <a:extLst>
              <a:ext uri="{FF2B5EF4-FFF2-40B4-BE49-F238E27FC236}">
                <a16:creationId xmlns:a16="http://schemas.microsoft.com/office/drawing/2014/main" id="{E544AF60-F052-4061-98CF-C0CED0D07AC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4718" r="1471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43811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EF2ECE4-DD4F-444C-B91A-9B823C777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734" y="122946"/>
            <a:ext cx="5201601" cy="802020"/>
          </a:xfrm>
        </p:spPr>
        <p:txBody>
          <a:bodyPr>
            <a:normAutofit/>
          </a:bodyPr>
          <a:lstStyle/>
          <a:p>
            <a:r>
              <a:rPr lang="fi-FI" dirty="0"/>
              <a:t>Tärkeitä työnantajan ohjeita</a:t>
            </a:r>
            <a:endParaRPr lang="fi-FI" sz="18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ACDBB56-0F2C-4545-B9EA-B94874884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207" y="924966"/>
            <a:ext cx="5201601" cy="4218533"/>
          </a:xfrm>
        </p:spPr>
        <p:txBody>
          <a:bodyPr>
            <a:normAutofit fontScale="62500" lnSpcReduction="20000"/>
          </a:bodyPr>
          <a:lstStyle/>
          <a:p>
            <a:pPr marL="0" indent="0" defTabSz="914400" eaLnBrk="0" fontAlgn="base" hangingPunct="0">
              <a:spcBef>
                <a:spcPct val="20000"/>
              </a:spcBef>
              <a:spcAft>
                <a:spcPct val="0"/>
              </a:spcAft>
              <a:buNone/>
            </a:pPr>
            <a:r>
              <a:rPr lang="fi-FI" sz="1800" dirty="0"/>
              <a:t>Vihannin 4H-yhdistys toimii vastuullisena työnantajana;</a:t>
            </a:r>
          </a:p>
          <a:p>
            <a:pPr marL="0" indent="0" defTabSz="914400" eaLnBrk="0" fontAlgn="base" hangingPunct="0">
              <a:spcBef>
                <a:spcPct val="20000"/>
              </a:spcBef>
              <a:spcAft>
                <a:spcPct val="0"/>
              </a:spcAft>
              <a:buNone/>
            </a:pPr>
            <a:endParaRPr lang="fi-FI" sz="1500" dirty="0"/>
          </a:p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fi-FI" sz="1400" b="1" dirty="0"/>
              <a:t>Sinun / teidän työtehtävänne ovat pääasiassa: </a:t>
            </a:r>
          </a:p>
          <a:p>
            <a:pPr lvl="1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fi-FI" sz="1300" dirty="0"/>
              <a:t>Työpalvelu, asiakastilausten mukaan asiakkaiden laitteilla (siivous, pihatyöt)</a:t>
            </a:r>
          </a:p>
          <a:p>
            <a:pPr lvl="1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fi-FI" sz="1300" dirty="0"/>
              <a:t>Kesäkukkien myyjä EKO. Kierrätysmyymälän yhteydessä</a:t>
            </a:r>
          </a:p>
          <a:p>
            <a:pPr lvl="1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fi-FI" sz="1300" dirty="0"/>
              <a:t>Kesäkerhon/kesäleirin ohjaaja</a:t>
            </a:r>
          </a:p>
          <a:p>
            <a:pPr lvl="1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fi-FI" sz="1300" dirty="0"/>
          </a:p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fi-FI" sz="1400" b="1" dirty="0"/>
              <a:t>Asiakaspalvelu sinun työtehtävässäsi: </a:t>
            </a:r>
          </a:p>
          <a:p>
            <a:pPr lvl="1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fi-FI" sz="1300" dirty="0"/>
              <a:t>Kerro esimerkkejä</a:t>
            </a:r>
          </a:p>
          <a:p>
            <a:pPr lvl="1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fi-FI" sz="1300" dirty="0"/>
              <a:t>Asiallinen pukeutuminen</a:t>
            </a:r>
          </a:p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fi-FI" sz="1400" dirty="0"/>
          </a:p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fi-FI" sz="1400" b="1" dirty="0"/>
              <a:t>Työaika:</a:t>
            </a:r>
          </a:p>
          <a:p>
            <a:pPr lvl="1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fi-FI" sz="1300" dirty="0"/>
              <a:t>Asiakastilausten mukaan</a:t>
            </a:r>
          </a:p>
          <a:p>
            <a:pPr lvl="1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fi-FI" sz="1300" dirty="0"/>
              <a:t>Työpalvelua toteutetaan ma-pe klo 8-18 välille</a:t>
            </a:r>
          </a:p>
          <a:p>
            <a:pPr lvl="1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fi-FI" sz="1300" dirty="0"/>
              <a:t>Työvuorolistan mukaan</a:t>
            </a:r>
          </a:p>
          <a:p>
            <a:pPr lvl="1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fi-FI" sz="1300" dirty="0"/>
              <a:t>Mitä tarkoittaa, kun työt alkavat klo 9? </a:t>
            </a:r>
          </a:p>
          <a:p>
            <a:pPr marL="342900" lvl="1" indent="0" defTabSz="914400" eaLnBrk="0" fontAlgn="base" hangingPunct="0">
              <a:spcBef>
                <a:spcPct val="20000"/>
              </a:spcBef>
              <a:spcAft>
                <a:spcPct val="0"/>
              </a:spcAft>
              <a:buNone/>
            </a:pPr>
            <a:r>
              <a:rPr lang="fi-FI" sz="1300" dirty="0"/>
              <a:t>       - Sitä että työntekijä on klo 9 valmiina työpaikalla asianmukaisesti pukeutuneena ja   varustautuneena, toisin sanoen valmiina töihin!</a:t>
            </a:r>
          </a:p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fi-FI" sz="1300" dirty="0"/>
          </a:p>
          <a:p>
            <a:pPr lvl="1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fi-FI" sz="1300" dirty="0"/>
              <a:t>Työkeikat ilmoitetaan teille WhatsApp-viestillä</a:t>
            </a:r>
          </a:p>
          <a:p>
            <a:pPr lvl="1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fi-FI" sz="1300" dirty="0"/>
              <a:t>Tuntilistat, täytetään huolellisesti selvällä käsialalla ja palautetaan viimeistään kuukauden viimeinen päivä 4H:n laatikkoon toimiston oven vieressä</a:t>
            </a:r>
          </a:p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fi-FI" sz="1300" dirty="0"/>
          </a:p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fi-FI" sz="1400" b="1" dirty="0"/>
              <a:t>Tauot työaikana:</a:t>
            </a:r>
          </a:p>
          <a:p>
            <a:pPr lvl="1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fi-FI" sz="1200" dirty="0"/>
              <a:t>Alle 5h työpäiviin on suositeltavaa antaa yksi kahvitauko, 10-12min</a:t>
            </a:r>
          </a:p>
          <a:p>
            <a:pPr lvl="1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fi-FI" sz="1200" dirty="0"/>
              <a:t>Alle 6h työpäiviin on suositeltavaa antaa kaksi kahvitaukoa, 10-12min</a:t>
            </a:r>
          </a:p>
          <a:p>
            <a:pPr lvl="1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fi-FI" sz="1200" dirty="0"/>
              <a:t>6h ja yli työpäiviin ½h lepotauko (=ei työaikaa, mahd. poistua työpaikalta)</a:t>
            </a:r>
          </a:p>
          <a:p>
            <a:pPr lvl="1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fi-FI" sz="1200" dirty="0"/>
              <a:t>Erityisesti nuorten työntekijöiden osalta tulee kiinnittää huomiota taukojen riittävyyteen</a:t>
            </a:r>
          </a:p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fi-FI" sz="1300" dirty="0"/>
          </a:p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fi-FI" sz="1400" b="1" dirty="0"/>
              <a:t>Oman kännykän käyttö työaikana</a:t>
            </a:r>
            <a:r>
              <a:rPr lang="fi-FI" sz="1400" dirty="0"/>
              <a:t>:</a:t>
            </a:r>
          </a:p>
          <a:p>
            <a:pPr lvl="1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fi-FI" sz="1300" dirty="0"/>
              <a:t>Kännykkä saa olla mukana, jotta voi soittaa apua esim. työtapaturmatilanteessa</a:t>
            </a:r>
          </a:p>
          <a:p>
            <a:pPr lvl="1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fi-FI" sz="1300" dirty="0"/>
              <a:t>Asiakaspalvelutilanteessa kännykkää EI käsitellä! Odotteluaikana (esim. kukkamyynnissä tai marja-asemalla puhelinta voi katsoa, mutta heti asiakkaan saavuttua se laitetaan pois)</a:t>
            </a:r>
          </a:p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fi-FI" sz="1300" dirty="0"/>
          </a:p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fi-FI" sz="1300" dirty="0"/>
          </a:p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fi-FI" sz="1200" dirty="0"/>
          </a:p>
          <a:p>
            <a:pPr marL="0" indent="0" defTabSz="914400" eaLnBrk="0" fontAlgn="base" hangingPunct="0">
              <a:spcBef>
                <a:spcPct val="20000"/>
              </a:spcBef>
              <a:spcAft>
                <a:spcPct val="0"/>
              </a:spcAft>
              <a:buNone/>
            </a:pPr>
            <a:endParaRPr lang="fi-FI" sz="1500" dirty="0"/>
          </a:p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fi-FI" sz="1500" dirty="0"/>
          </a:p>
        </p:txBody>
      </p:sp>
      <p:pic>
        <p:nvPicPr>
          <p:cNvPr id="7" name="Kuvan paikkamerkki 6" descr="Kuva, joka sisältää kohteen ruoho, ulko, mies, puisto&#10;&#10;Kuvaus luotu automaattisesti">
            <a:extLst>
              <a:ext uri="{FF2B5EF4-FFF2-40B4-BE49-F238E27FC236}">
                <a16:creationId xmlns:a16="http://schemas.microsoft.com/office/drawing/2014/main" id="{85DB19D7-64C8-4632-8118-2697E4A2EA0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3896" r="1389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210638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0BFD9B4-978E-4DD5-B1F6-D6D0CF329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008" y="273844"/>
            <a:ext cx="4983479" cy="507517"/>
          </a:xfrm>
        </p:spPr>
        <p:txBody>
          <a:bodyPr/>
          <a:lstStyle/>
          <a:p>
            <a:r>
              <a:rPr lang="fi-FI" dirty="0"/>
              <a:t>Tärkeitä työnantajan ohjeita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56EA2D3-91C5-4AC3-A968-7442AA9730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008" y="939338"/>
            <a:ext cx="4688378" cy="4204162"/>
          </a:xfrm>
        </p:spPr>
        <p:txBody>
          <a:bodyPr>
            <a:normAutofit/>
          </a:bodyPr>
          <a:lstStyle/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fi-FI" sz="1100" b="1" dirty="0"/>
              <a:t>Jos sairastut, toimi näin:</a:t>
            </a:r>
          </a:p>
          <a:p>
            <a:pPr lvl="1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fi-FI" sz="1000" dirty="0"/>
              <a:t>Ilmoita sairastumisestasi mahdollisimman pian toiminnanjohtajalle, jotta sinulle ehditään saada sijainen</a:t>
            </a:r>
          </a:p>
          <a:p>
            <a:pPr lvl="1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fi-FI" sz="1000" dirty="0"/>
              <a:t>Omalla ilmoituksella voi olla 3 päivää sairaana, sen jälkeen vaaditaan sairauslomatodistus</a:t>
            </a:r>
          </a:p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fi-FI" sz="1000" dirty="0"/>
          </a:p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fi-FI" sz="1100" b="1" dirty="0"/>
              <a:t>Ensiapu:</a:t>
            </a:r>
          </a:p>
          <a:p>
            <a:pPr lvl="1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fi-FI" sz="1000" dirty="0"/>
              <a:t>Kesäkerhoissa ensiaputarvikkeet ohjaajan mukana </a:t>
            </a:r>
          </a:p>
          <a:p>
            <a:pPr lvl="1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fi-FI" sz="1000" dirty="0"/>
              <a:t>112 sovellus ladattava kännykkään</a:t>
            </a:r>
          </a:p>
          <a:p>
            <a:pPr lvl="1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fi-FI" sz="1000" dirty="0"/>
          </a:p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fi-FI" sz="1100" b="1" dirty="0"/>
              <a:t>Vaitiolovelvollisuus</a:t>
            </a:r>
            <a:r>
              <a:rPr lang="fi-FI" sz="1000" b="1" dirty="0"/>
              <a:t>: </a:t>
            </a:r>
          </a:p>
          <a:p>
            <a:pPr lvl="1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fi-FI" sz="1000" dirty="0"/>
              <a:t>Vaitiolovelvollisuus on pysyvä</a:t>
            </a:r>
          </a:p>
          <a:p>
            <a:pPr lvl="1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fi-FI" sz="1000" dirty="0"/>
              <a:t>Sovittava kirjallisesti, allekirjoitus kaikilta</a:t>
            </a:r>
          </a:p>
          <a:p>
            <a:pPr lvl="1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fi-FI" sz="1000" dirty="0"/>
          </a:p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fi-FI" sz="1100" b="1" dirty="0"/>
              <a:t>Sometus töissä</a:t>
            </a:r>
          </a:p>
          <a:p>
            <a:pPr lvl="1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fi-FI" sz="1000" dirty="0"/>
              <a:t>Työaikana ei olla puhelimella, joten myöskään sometus ei ole sallittua</a:t>
            </a:r>
          </a:p>
          <a:p>
            <a:pPr lvl="1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fi-FI" sz="1000" dirty="0"/>
              <a:t>Huomioitava, että työntekijänä saatat olla muiden sometuskuvissa.</a:t>
            </a:r>
          </a:p>
          <a:p>
            <a:pPr lvl="1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fi-FI" sz="1000" dirty="0"/>
          </a:p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fi-FI" sz="1100" b="1" dirty="0"/>
              <a:t>Tietosuoja-asetus</a:t>
            </a:r>
          </a:p>
          <a:p>
            <a:pPr lvl="1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fi-FI" sz="1000" dirty="0"/>
              <a:t>Ohjeistuksen läpikäynti (Intra ja 4H-yhd. verkkosivut)</a:t>
            </a:r>
          </a:p>
          <a:p>
            <a:pPr lvl="1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fi-FI" sz="1000" dirty="0"/>
          </a:p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fi-FI" sz="3200" dirty="0"/>
          </a:p>
          <a:p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EAE13CE-548B-4774-9CEE-41C0932E7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26315-DDF1-447F-8BE1-4758493DB006}" type="datetime1">
              <a:rPr lang="en-US" smtClean="0"/>
              <a:t>5/27/2021</a:t>
            </a:fld>
            <a:endParaRPr lang="en-US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66A2D52-9957-4831-A220-B9E340F22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6</a:t>
            </a:fld>
            <a:endParaRPr lang="en-US"/>
          </a:p>
        </p:txBody>
      </p:sp>
      <p:pic>
        <p:nvPicPr>
          <p:cNvPr id="11" name="Kuvan paikkamerkki 10" descr="Kuva, joka sisältää kohteen henkilö, sisä&#10;&#10;Kuvaus luotu automaattisesti">
            <a:extLst>
              <a:ext uri="{FF2B5EF4-FFF2-40B4-BE49-F238E27FC236}">
                <a16:creationId xmlns:a16="http://schemas.microsoft.com/office/drawing/2014/main" id="{F4C07C00-A68A-47D3-BADC-1A4A8B7CD5F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8634" r="86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218181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2E6A8DC-5BD2-464A-B53E-D05181E66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178" y="289517"/>
            <a:ext cx="4620837" cy="607305"/>
          </a:xfrm>
        </p:spPr>
        <p:txBody>
          <a:bodyPr>
            <a:normAutofit fontScale="90000"/>
          </a:bodyPr>
          <a:lstStyle/>
          <a:p>
            <a:r>
              <a:rPr lang="fi-FI" dirty="0"/>
              <a:t>Tärkeitä työnantajan ohjeita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DCFCAE7-B2E8-4F93-B4F4-76E136417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881149"/>
            <a:ext cx="4475365" cy="3954217"/>
          </a:xfrm>
        </p:spPr>
        <p:txBody>
          <a:bodyPr/>
          <a:lstStyle/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fi-FI" sz="1100" b="1" dirty="0"/>
              <a:t>Avaimet:</a:t>
            </a:r>
          </a:p>
          <a:p>
            <a:pPr lvl="1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fi-FI" sz="1000" dirty="0"/>
              <a:t>Huolellisuus</a:t>
            </a:r>
          </a:p>
          <a:p>
            <a:pPr lvl="1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fi-FI" sz="1000" dirty="0"/>
              <a:t> Jos avaimet katoaa, ota välittömästi yhteys toiminnanjohtajaan</a:t>
            </a:r>
          </a:p>
          <a:p>
            <a:pPr lvl="1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fi-FI" sz="1000" dirty="0"/>
          </a:p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fi-FI" sz="1100" b="1" dirty="0"/>
              <a:t>Palkanmaksu:</a:t>
            </a:r>
          </a:p>
          <a:p>
            <a:pPr lvl="1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fi-FI" sz="1000" dirty="0"/>
              <a:t>Palkka maksetaan kuun 15. päivä, palkkakuitti sähköpostiin 	</a:t>
            </a:r>
          </a:p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fi-FI" sz="1000" dirty="0"/>
          </a:p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fi-FI" sz="1100" b="1" dirty="0"/>
              <a:t>Työtodistus:</a:t>
            </a:r>
          </a:p>
          <a:p>
            <a:pPr lvl="1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fi-FI" sz="1000" dirty="0"/>
              <a:t>Työsuhteen viimeisenä päivänä</a:t>
            </a:r>
          </a:p>
          <a:p>
            <a:pPr marL="0" indent="0" defTabSz="914400" eaLnBrk="0" fontAlgn="base" hangingPunct="0">
              <a:spcBef>
                <a:spcPct val="20000"/>
              </a:spcBef>
              <a:spcAft>
                <a:spcPct val="0"/>
              </a:spcAft>
              <a:buNone/>
            </a:pPr>
            <a:endParaRPr lang="fi-FI" sz="1100" b="1" dirty="0"/>
          </a:p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fi-FI" sz="1100" dirty="0"/>
          </a:p>
          <a:p>
            <a:r>
              <a:rPr lang="fi-FI" sz="1100" b="1" dirty="0"/>
              <a:t>Epäselvissä tilanteissa ota aina yhteyttä esimieheesi!!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84190FA-93CD-402E-BB6A-37E4F8F31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12369-8902-4A8E-8487-43103AD53CC2}" type="datetime1">
              <a:rPr lang="en-US" smtClean="0"/>
              <a:t>5/27/2021</a:t>
            </a:fld>
            <a:endParaRPr lang="en-US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3984783-38A5-413E-8924-6E20F8D2F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7</a:t>
            </a:fld>
            <a:endParaRPr lang="en-US"/>
          </a:p>
        </p:txBody>
      </p:sp>
      <p:pic>
        <p:nvPicPr>
          <p:cNvPr id="23" name="Kuvan paikkamerkki 22" descr="Kuva, joka sisältää kohteen ruoho, ulko, henkilö, nuori&#10;&#10;Kuvaus luotu automaattisesti">
            <a:extLst>
              <a:ext uri="{FF2B5EF4-FFF2-40B4-BE49-F238E27FC236}">
                <a16:creationId xmlns:a16="http://schemas.microsoft.com/office/drawing/2014/main" id="{BF340C7F-34E5-45FC-9393-DECE72C0EEE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5197" r="251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754777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3D8A5AB-70CE-4196-925A-8561649B5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188" y="122945"/>
            <a:ext cx="7307515" cy="647985"/>
          </a:xfrm>
        </p:spPr>
        <p:txBody>
          <a:bodyPr>
            <a:normAutofit/>
          </a:bodyPr>
          <a:lstStyle/>
          <a:p>
            <a:r>
              <a:rPr lang="fi-FI" sz="2800" dirty="0"/>
              <a:t>Työturvallisuus töissä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D5AC302-0E4C-4C78-A6A1-9E3DE511B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1E468-4093-E848-842D-D246F1484344}" type="datetime1">
              <a:rPr lang="fi-FI" smtClean="0"/>
              <a:t>27.5.2021</a:t>
            </a:fld>
            <a:endParaRPr lang="en-US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A27C31F-E0EF-4C5C-8C62-0BE2AC64B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8</a:t>
            </a:fld>
            <a:endParaRPr lang="en-US"/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B8DE0D91-D036-46E4-8E94-9AAB6082341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13547" y="705971"/>
            <a:ext cx="7628410" cy="2232211"/>
          </a:xfrm>
        </p:spPr>
        <p:txBody>
          <a:bodyPr>
            <a:normAutofit lnSpcReduction="10000"/>
          </a:bodyPr>
          <a:lstStyle/>
          <a:p>
            <a:r>
              <a:rPr lang="fi-FI" sz="1400" dirty="0"/>
              <a:t>4H-yhdistyksessä noudatetaan työturvallisuuslakia sekä nuoria työntekijöitä koskevaa lakia</a:t>
            </a:r>
          </a:p>
          <a:p>
            <a:r>
              <a:rPr lang="fi-FI" sz="1400" dirty="0"/>
              <a:t>Työnantajana toimiva 4H-yhdistys vastaa sinun perehdyttämisestä sekä opastaa sinua työturvallisuuteen liittyvissä asioissa</a:t>
            </a:r>
          </a:p>
          <a:p>
            <a:pPr lvl="1"/>
            <a:r>
              <a:rPr lang="fi-FI" sz="1100" dirty="0"/>
              <a:t>Lain mukaan sinun vastuullasi on noudattaa työnantajan ohjeita ja määräyksiä</a:t>
            </a:r>
          </a:p>
          <a:p>
            <a:pPr lvl="1"/>
            <a:r>
              <a:rPr lang="fi-FI" sz="1100" dirty="0"/>
              <a:t>Sinun tehtävänäsi on myös ilmoittaa työnantajalle mahdollisista epäkohdista</a:t>
            </a:r>
          </a:p>
          <a:p>
            <a:pPr lvl="2"/>
            <a:r>
              <a:rPr lang="fi-FI" sz="900" dirty="0"/>
              <a:t>Esim. rikkonaisista laitteista, turvallisuutta vaarantavasta epäsiisteydestä, mahdollisista uhkatilanteista jne.</a:t>
            </a:r>
          </a:p>
          <a:p>
            <a:r>
              <a:rPr lang="fi-FI" sz="1400" dirty="0"/>
              <a:t>4H-yhdistyksen työturvallisuusohjeistuksen pääkohtien käsittely:</a:t>
            </a:r>
          </a:p>
          <a:p>
            <a:pPr lvl="1"/>
            <a:r>
              <a:rPr lang="fi-FI" sz="1100" dirty="0"/>
              <a:t>4H-yhdistyksellä työnantajana on työnjohto- ja valvontavelvollisuus sinun työntekemiseesi</a:t>
            </a:r>
          </a:p>
          <a:p>
            <a:pPr lvl="1"/>
            <a:endParaRPr lang="fi-FI" sz="1100" dirty="0"/>
          </a:p>
        </p:txBody>
      </p:sp>
      <p:pic>
        <p:nvPicPr>
          <p:cNvPr id="10" name="Sisällön paikkamerkki 9">
            <a:extLst>
              <a:ext uri="{FF2B5EF4-FFF2-40B4-BE49-F238E27FC236}">
                <a16:creationId xmlns:a16="http://schemas.microsoft.com/office/drawing/2014/main" id="{51D7791C-BECC-43F0-9FDF-967BB5ADF5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3332" y="2938183"/>
            <a:ext cx="2659957" cy="1994967"/>
          </a:xfrm>
        </p:spPr>
      </p:pic>
      <p:pic>
        <p:nvPicPr>
          <p:cNvPr id="12" name="Kuva 11" descr="Kuva, joka sisältää kohteen ulko, ruoho, henkilö, poika&#10;&#10;Kuvaus luotu automaattisesti">
            <a:extLst>
              <a:ext uri="{FF2B5EF4-FFF2-40B4-BE49-F238E27FC236}">
                <a16:creationId xmlns:a16="http://schemas.microsoft.com/office/drawing/2014/main" id="{4468C3EE-A704-4AE8-9840-4838CC2462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8176" y="2938182"/>
            <a:ext cx="2659957" cy="199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9770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EF2ECE4-DD4F-444C-B91A-9B823C777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730" y="115261"/>
            <a:ext cx="4656524" cy="799139"/>
          </a:xfrm>
        </p:spPr>
        <p:txBody>
          <a:bodyPr>
            <a:noAutofit/>
          </a:bodyPr>
          <a:lstStyle/>
          <a:p>
            <a:r>
              <a:rPr lang="fi-FI" sz="2400" dirty="0"/>
              <a:t>Työturvallisuusasiat jatkuu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ACDBB56-0F2C-4545-B9EA-B94874884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494" y="968189"/>
            <a:ext cx="4723760" cy="3980330"/>
          </a:xfrm>
        </p:spPr>
        <p:txBody>
          <a:bodyPr>
            <a:normAutofit/>
          </a:bodyPr>
          <a:lstStyle/>
          <a:p>
            <a:r>
              <a:rPr lang="fi-FI" sz="1400" dirty="0"/>
              <a:t>4H-yhdistyksen työturvallisuusohjeistuksen pääkohtien käsittely:</a:t>
            </a:r>
          </a:p>
          <a:p>
            <a:pPr lvl="1"/>
            <a:endParaRPr lang="fi-FI" sz="1000" dirty="0"/>
          </a:p>
          <a:p>
            <a:pPr lvl="1"/>
            <a:r>
              <a:rPr lang="fi-FI" sz="1000" dirty="0"/>
              <a:t>Työaikojen sijoittelu nuoren ikä huomioiden</a:t>
            </a:r>
          </a:p>
          <a:p>
            <a:pPr lvl="1"/>
            <a:r>
              <a:rPr lang="fi-FI" sz="1000" dirty="0"/>
              <a:t>Työntekijälle annetaan riittävä perehdytys työhön</a:t>
            </a:r>
          </a:p>
          <a:p>
            <a:pPr lvl="1"/>
            <a:r>
              <a:rPr lang="fi-FI" sz="1000" dirty="0"/>
              <a:t>Mitä töitä saa tehdä suhteutettuna nuoren fyysiseen ja henkiseen suorituskykyyn</a:t>
            </a:r>
          </a:p>
          <a:p>
            <a:pPr lvl="1"/>
            <a:r>
              <a:rPr lang="fi-FI" sz="1000" dirty="0"/>
              <a:t>Työn vaarojen käsittely, toiminta uhka- ja väkivaltatilanteessa</a:t>
            </a:r>
          </a:p>
          <a:p>
            <a:pPr lvl="1"/>
            <a:r>
              <a:rPr lang="fi-FI" sz="1000" dirty="0"/>
              <a:t>Turvavälineet ja niiden käyttö</a:t>
            </a:r>
          </a:p>
          <a:p>
            <a:pPr lvl="1"/>
            <a:r>
              <a:rPr lang="fi-FI" sz="1000" dirty="0"/>
              <a:t>Koneiden ja laitteiden käyttöohjeet, käyttö, huolto</a:t>
            </a:r>
          </a:p>
          <a:p>
            <a:pPr lvl="1"/>
            <a:r>
              <a:rPr lang="fi-FI" sz="1000" dirty="0"/>
              <a:t>Epäkohdista ilmoittaminen</a:t>
            </a:r>
          </a:p>
          <a:p>
            <a:pPr lvl="1"/>
            <a:endParaRPr lang="fi-FI" sz="1000" dirty="0"/>
          </a:p>
          <a:p>
            <a:pPr lvl="1"/>
            <a:r>
              <a:rPr lang="fi-FI" sz="1000" dirty="0"/>
              <a:t>Annettua opetusta ja ohjausta täydennetään tarvittaessa.</a:t>
            </a:r>
          </a:p>
          <a:p>
            <a:pPr lvl="1"/>
            <a:endParaRPr lang="fi-FI" sz="1000" dirty="0"/>
          </a:p>
          <a:p>
            <a:pPr lvl="1"/>
            <a:endParaRPr lang="fi-FI" sz="1000" dirty="0"/>
          </a:p>
          <a:p>
            <a:pPr marL="685800" lvl="1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fi-FI" sz="1600" dirty="0"/>
          </a:p>
        </p:txBody>
      </p:sp>
      <p:pic>
        <p:nvPicPr>
          <p:cNvPr id="8" name="Kuvan paikkamerkki 7" descr="Kuva, joka sisältää kohteen henkilö, sisä, nainen, pöytä&#10;&#10;Kuvaus luotu automaattisesti">
            <a:extLst>
              <a:ext uri="{FF2B5EF4-FFF2-40B4-BE49-F238E27FC236}">
                <a16:creationId xmlns:a16="http://schemas.microsoft.com/office/drawing/2014/main" id="{728C11FB-10A6-456D-8FBE-654E869B56D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1891" r="21891"/>
          <a:stretch>
            <a:fillRect/>
          </a:stretch>
        </p:blipFill>
        <p:spPr>
          <a:xfrm>
            <a:off x="5299237" y="0"/>
            <a:ext cx="3844763" cy="5143500"/>
          </a:xfrm>
        </p:spPr>
      </p:pic>
    </p:spTree>
    <p:extLst>
      <p:ext uri="{BB962C8B-B14F-4D97-AF65-F5344CB8AC3E}">
        <p14:creationId xmlns:p14="http://schemas.microsoft.com/office/powerpoint/2010/main" val="903110681"/>
      </p:ext>
    </p:extLst>
  </p:cSld>
  <p:clrMapOvr>
    <a:masterClrMapping/>
  </p:clrMapOvr>
</p:sld>
</file>

<file path=ppt/theme/theme1.xml><?xml version="1.0" encoding="utf-8"?>
<a:theme xmlns:a="http://schemas.openxmlformats.org/drawingml/2006/main" name="4H sisältö">
  <a:themeElements>
    <a:clrScheme name="4H_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7BE23"/>
      </a:accent1>
      <a:accent2>
        <a:srgbClr val="3CAA32"/>
      </a:accent2>
      <a:accent3>
        <a:srgbClr val="F5B4D2"/>
      </a:accent3>
      <a:accent4>
        <a:srgbClr val="73196E"/>
      </a:accent4>
      <a:accent5>
        <a:srgbClr val="FFDC14"/>
      </a:accent5>
      <a:accent6>
        <a:srgbClr val="A0DCFA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4H_template_02_2018" id="{5966D7C5-5ED4-D34B-A89F-8EEC824BDC96}" vid="{1B33542E-81BE-8D47-9491-8D21F844BD7E}"/>
    </a:ext>
  </a:extLst>
</a:theme>
</file>

<file path=ppt/theme/theme2.xml><?xml version="1.0" encoding="utf-8"?>
<a:theme xmlns:a="http://schemas.openxmlformats.org/drawingml/2006/main" name="4H kansia / Kuva vasen">
  <a:themeElements>
    <a:clrScheme name="4H_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7BE23"/>
      </a:accent1>
      <a:accent2>
        <a:srgbClr val="3CAA32"/>
      </a:accent2>
      <a:accent3>
        <a:srgbClr val="F5B4D2"/>
      </a:accent3>
      <a:accent4>
        <a:srgbClr val="73196E"/>
      </a:accent4>
      <a:accent5>
        <a:srgbClr val="FFDC14"/>
      </a:accent5>
      <a:accent6>
        <a:srgbClr val="A0DCFA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4H_template_02_2018" id="{5966D7C5-5ED4-D34B-A89F-8EEC824BDC96}" vid="{D54868CB-0689-2248-9A3A-E1C88E02B12F}"/>
    </a:ext>
  </a:extLst>
</a:theme>
</file>

<file path=ppt/theme/theme3.xml><?xml version="1.0" encoding="utf-8"?>
<a:theme xmlns:a="http://schemas.openxmlformats.org/drawingml/2006/main" name="4H kansia / Kuva oikea">
  <a:themeElements>
    <a:clrScheme name="4H_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7BE23"/>
      </a:accent1>
      <a:accent2>
        <a:srgbClr val="3CAA32"/>
      </a:accent2>
      <a:accent3>
        <a:srgbClr val="F5B4D2"/>
      </a:accent3>
      <a:accent4>
        <a:srgbClr val="73196E"/>
      </a:accent4>
      <a:accent5>
        <a:srgbClr val="FFDC14"/>
      </a:accent5>
      <a:accent6>
        <a:srgbClr val="A0DCFA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4H_template_02_2018" id="{5966D7C5-5ED4-D34B-A89F-8EEC824BDC96}" vid="{E9137D9E-EE05-6448-BB7D-07599ECF600E}"/>
    </a:ext>
  </a:extLst>
</a:theme>
</file>

<file path=ppt/theme/theme4.xml><?xml version="1.0" encoding="utf-8"?>
<a:theme xmlns:a="http://schemas.openxmlformats.org/drawingml/2006/main" name="4H välikansia">
  <a:themeElements>
    <a:clrScheme name="4H_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7BE23"/>
      </a:accent1>
      <a:accent2>
        <a:srgbClr val="3CAA32"/>
      </a:accent2>
      <a:accent3>
        <a:srgbClr val="F5B4D2"/>
      </a:accent3>
      <a:accent4>
        <a:srgbClr val="73196E"/>
      </a:accent4>
      <a:accent5>
        <a:srgbClr val="FFDC14"/>
      </a:accent5>
      <a:accent6>
        <a:srgbClr val="A0DCFA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4H_template_02_2018" id="{5966D7C5-5ED4-D34B-A89F-8EEC824BDC96}" vid="{11FA142A-7729-E845-A642-19F77B70C6EC}"/>
    </a:ext>
  </a:extLst>
</a:theme>
</file>

<file path=ppt/theme/theme5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4H_template_02_2018</Template>
  <TotalTime>40803</TotalTime>
  <Words>778</Words>
  <Application>Microsoft Office PowerPoint</Application>
  <PresentationFormat>Näytössä katseltava esitys (16:9)</PresentationFormat>
  <Paragraphs>134</Paragraphs>
  <Slides>10</Slides>
  <Notes>2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4</vt:i4>
      </vt:variant>
      <vt:variant>
        <vt:lpstr>Dian otsikot</vt:lpstr>
      </vt:variant>
      <vt:variant>
        <vt:i4>10</vt:i4>
      </vt:variant>
    </vt:vector>
  </HeadingPairs>
  <TitlesOfParts>
    <vt:vector size="16" baseType="lpstr">
      <vt:lpstr>Arial</vt:lpstr>
      <vt:lpstr>Calibri</vt:lpstr>
      <vt:lpstr>4H sisältö</vt:lpstr>
      <vt:lpstr>4H kansia / Kuva vasen</vt:lpstr>
      <vt:lpstr>4H kansia / Kuva oikea</vt:lpstr>
      <vt:lpstr>4H välikansia</vt:lpstr>
      <vt:lpstr> </vt:lpstr>
      <vt:lpstr>Tutustuminen 4H-toimintaan ja työnantajanasi toimivaan 4H-yhdistykseen</vt:lpstr>
      <vt:lpstr>PowerPoint-esitys</vt:lpstr>
      <vt:lpstr>Asiakaspalvelun tärkeys</vt:lpstr>
      <vt:lpstr>Tärkeitä työnantajan ohjeita</vt:lpstr>
      <vt:lpstr>Tärkeitä työnantajan ohjeita</vt:lpstr>
      <vt:lpstr>Tärkeitä työnantajan ohjeita</vt:lpstr>
      <vt:lpstr>Työturvallisuus töissä</vt:lpstr>
      <vt:lpstr>Työturvallisuusasiat jatkuu</vt:lpstr>
      <vt:lpstr>Tervetuloa                  4H-kesätöihin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Patrik Lindfors</dc:creator>
  <cp:lastModifiedBy>4H Vihanti</cp:lastModifiedBy>
  <cp:revision>128</cp:revision>
  <cp:lastPrinted>2019-05-23T12:25:52Z</cp:lastPrinted>
  <dcterms:created xsi:type="dcterms:W3CDTF">2018-02-23T07:10:40Z</dcterms:created>
  <dcterms:modified xsi:type="dcterms:W3CDTF">2021-05-27T08:12:27Z</dcterms:modified>
</cp:coreProperties>
</file>